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23"/>
  </p:notesMasterIdLst>
  <p:sldIdLst>
    <p:sldId id="256" r:id="rId2"/>
    <p:sldId id="257" r:id="rId3"/>
    <p:sldId id="262" r:id="rId4"/>
    <p:sldId id="260" r:id="rId5"/>
    <p:sldId id="263" r:id="rId6"/>
    <p:sldId id="259" r:id="rId7"/>
    <p:sldId id="265" r:id="rId8"/>
    <p:sldId id="258" r:id="rId9"/>
    <p:sldId id="264" r:id="rId10"/>
    <p:sldId id="261" r:id="rId11"/>
    <p:sldId id="266" r:id="rId12"/>
    <p:sldId id="269" r:id="rId13"/>
    <p:sldId id="267" r:id="rId14"/>
    <p:sldId id="268" r:id="rId15"/>
    <p:sldId id="270" r:id="rId16"/>
    <p:sldId id="271" r:id="rId17"/>
    <p:sldId id="275" r:id="rId18"/>
    <p:sldId id="276" r:id="rId19"/>
    <p:sldId id="277" r:id="rId20"/>
    <p:sldId id="274" r:id="rId21"/>
    <p:sldId id="273"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Objects="1">
      <p:cViewPr>
        <p:scale>
          <a:sx n="100" d="100"/>
          <a:sy n="100" d="100"/>
        </p:scale>
        <p:origin x="-946" y="283"/>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8B08BA-DDD1-6F4E-A5B8-EE39C9D732DC}" type="datetimeFigureOut">
              <a:rPr lang="en-US" smtClean="0"/>
              <a:pPr/>
              <a:t>5/31/2021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2E2E7-854D-ED4E-B797-86BC2B8FD6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22E2E7-854D-ED4E-B797-86BC2B8FD685}"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GB"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smtClean="0"/>
              <a:t>Click to edit Master subtitle style</a:t>
            </a:r>
            <a:endParaRPr kumimoji="0" lang="en-US"/>
          </a:p>
        </p:txBody>
      </p:sp>
      <p:sp>
        <p:nvSpPr>
          <p:cNvPr id="7" name="Date Placeholder 6"/>
          <p:cNvSpPr>
            <a:spLocks noGrp="1"/>
          </p:cNvSpPr>
          <p:nvPr>
            <p:ph type="dt" sz="half" idx="10"/>
          </p:nvPr>
        </p:nvSpPr>
        <p:spPr/>
        <p:txBody>
          <a:bodyPr/>
          <a:lstStyle/>
          <a:p>
            <a:fld id="{78D10E21-B013-664E-B48F-3637F9A4006F}" type="datetimeFigureOut">
              <a:rPr lang="en-US" smtClean="0"/>
              <a:pPr/>
              <a:t>5/31/2021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9F73766-E812-9C4E-94C3-5D97F649C5B3}"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78D10E21-B013-664E-B48F-3637F9A4006F}"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78D10E21-B013-664E-B48F-3637F9A4006F}"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p>
            <a:fld id="{78D10E21-B013-664E-B48F-3637F9A4006F}"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GB" smtClean="0"/>
              <a:t>Click to edit Master text styles</a:t>
            </a:r>
          </a:p>
        </p:txBody>
      </p:sp>
      <p:sp>
        <p:nvSpPr>
          <p:cNvPr id="4" name="Date Placeholder 3"/>
          <p:cNvSpPr>
            <a:spLocks noGrp="1"/>
          </p:cNvSpPr>
          <p:nvPr>
            <p:ph type="dt" sz="half" idx="10"/>
          </p:nvPr>
        </p:nvSpPr>
        <p:spPr/>
        <p:txBody>
          <a:bodyPr/>
          <a:lstStyle/>
          <a:p>
            <a:fld id="{78D10E21-B013-664E-B48F-3637F9A4006F}"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3766-E812-9C4E-94C3-5D97F649C5B3}"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GB"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p>
            <a:fld id="{78D10E21-B013-664E-B48F-3637F9A4006F}"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GB"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GB"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GB"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7" name="Date Placeholder 6"/>
          <p:cNvSpPr>
            <a:spLocks noGrp="1"/>
          </p:cNvSpPr>
          <p:nvPr>
            <p:ph type="dt" sz="half" idx="10"/>
          </p:nvPr>
        </p:nvSpPr>
        <p:spPr/>
        <p:txBody>
          <a:bodyPr/>
          <a:lstStyle/>
          <a:p>
            <a:fld id="{78D10E21-B013-664E-B48F-3637F9A4006F}" type="datetimeFigureOut">
              <a:rPr lang="en-US" smtClean="0"/>
              <a:pPr/>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GB" smtClean="0"/>
              <a:t>Click to edit Master title style</a:t>
            </a:r>
            <a:endParaRPr kumimoji="0" lang="en-US"/>
          </a:p>
        </p:txBody>
      </p:sp>
      <p:sp>
        <p:nvSpPr>
          <p:cNvPr id="3" name="Date Placeholder 2"/>
          <p:cNvSpPr>
            <a:spLocks noGrp="1"/>
          </p:cNvSpPr>
          <p:nvPr>
            <p:ph type="dt" sz="half" idx="10"/>
          </p:nvPr>
        </p:nvSpPr>
        <p:spPr/>
        <p:txBody>
          <a:bodyPr/>
          <a:lstStyle/>
          <a:p>
            <a:fld id="{78D10E21-B013-664E-B48F-3637F9A4006F}" type="datetimeFigureOut">
              <a:rPr lang="en-US" smtClean="0"/>
              <a:pPr/>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78D10E21-B013-664E-B48F-3637F9A4006F}" type="datetimeFigureOut">
              <a:rPr lang="en-US" smtClean="0"/>
              <a:pPr/>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F73766-E812-9C4E-94C3-5D97F649C5B3}"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GB"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GB"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p>
            <a:fld id="{78D10E21-B013-664E-B48F-3637F9A4006F}"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3766-E812-9C4E-94C3-5D97F649C5B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GB" smtClean="0"/>
              <a:t>Click to edit Master title style</a:t>
            </a:r>
            <a:endParaRPr kumimoji="0" lang="en-US"/>
          </a:p>
        </p:txBody>
      </p:sp>
      <p:sp>
        <p:nvSpPr>
          <p:cNvPr id="5" name="Date Placeholder 4"/>
          <p:cNvSpPr>
            <a:spLocks noGrp="1"/>
          </p:cNvSpPr>
          <p:nvPr>
            <p:ph type="dt" sz="half" idx="10"/>
          </p:nvPr>
        </p:nvSpPr>
        <p:spPr/>
        <p:txBody>
          <a:bodyPr/>
          <a:lstStyle/>
          <a:p>
            <a:fld id="{78D10E21-B013-664E-B48F-3637F9A4006F}"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3766-E812-9C4E-94C3-5D97F649C5B3}"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GB" smtClean="0"/>
              <a:t>Click icon to add picture</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GB"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GB"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GB" smtClean="0"/>
              <a:t>Click to edit Master text styles</a:t>
            </a:r>
          </a:p>
          <a:p>
            <a:pPr lvl="1" eaLnBrk="1" latinLnBrk="0" hangingPunct="1"/>
            <a:r>
              <a:rPr kumimoji="0" lang="en-GB" smtClean="0"/>
              <a:t>Second level</a:t>
            </a:r>
          </a:p>
          <a:p>
            <a:pPr lvl="2" eaLnBrk="1" latinLnBrk="0" hangingPunct="1"/>
            <a:r>
              <a:rPr kumimoji="0" lang="en-GB" smtClean="0"/>
              <a:t>Third level</a:t>
            </a:r>
          </a:p>
          <a:p>
            <a:pPr lvl="3" eaLnBrk="1" latinLnBrk="0" hangingPunct="1"/>
            <a:r>
              <a:rPr kumimoji="0" lang="en-GB" smtClean="0"/>
              <a:t>Fourth level</a:t>
            </a:r>
          </a:p>
          <a:p>
            <a:pPr lvl="4" eaLnBrk="1" latinLnBrk="0" hangingPunct="1"/>
            <a:r>
              <a:rPr kumimoji="0" lang="en-GB"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78D10E21-B013-664E-B48F-3637F9A4006F}" type="datetimeFigureOut">
              <a:rPr lang="en-US" smtClean="0"/>
              <a:pPr/>
              <a:t>5/31/2021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D9F73766-E812-9C4E-94C3-5D97F649C5B3}"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685800"/>
            <a:ext cx="7406640" cy="2132076"/>
          </a:xfrm>
        </p:spPr>
        <p:txBody>
          <a:bodyPr>
            <a:normAutofit/>
          </a:bodyPr>
          <a:lstStyle/>
          <a:p>
            <a:r>
              <a:rPr lang="en-US" dirty="0" smtClean="0"/>
              <a:t>Temporal and Spatial Analyses of Street Crime in Inner London</a:t>
            </a:r>
            <a:br>
              <a:rPr lang="en-US" dirty="0" smtClean="0"/>
            </a:br>
            <a:endParaRPr lang="en-US" dirty="0"/>
          </a:p>
        </p:txBody>
      </p:sp>
      <p:sp>
        <p:nvSpPr>
          <p:cNvPr id="3" name="Subtitle 2"/>
          <p:cNvSpPr>
            <a:spLocks noGrp="1"/>
          </p:cNvSpPr>
          <p:nvPr>
            <p:ph type="subTitle" idx="1"/>
          </p:nvPr>
        </p:nvSpPr>
        <p:spPr>
          <a:xfrm>
            <a:off x="1371600" y="4495800"/>
            <a:ext cx="6781800" cy="1752600"/>
          </a:xfrm>
        </p:spPr>
        <p:txBody>
          <a:bodyPr>
            <a:normAutofit/>
          </a:bodyPr>
          <a:lstStyle/>
          <a:p>
            <a:r>
              <a:rPr lang="en-US" dirty="0" smtClean="0"/>
              <a:t>by </a:t>
            </a:r>
            <a:r>
              <a:rPr lang="en-US" dirty="0" err="1" smtClean="0"/>
              <a:t>Harsha</a:t>
            </a:r>
            <a:r>
              <a:rPr lang="en-US" dirty="0" smtClean="0"/>
              <a:t> </a:t>
            </a:r>
            <a:r>
              <a:rPr lang="en-US" dirty="0" err="1" smtClean="0"/>
              <a:t>Teja</a:t>
            </a:r>
            <a:r>
              <a:rPr lang="en-US" dirty="0" smtClean="0"/>
              <a:t> G</a:t>
            </a:r>
            <a:endParaRPr lang="en-US" dirty="0" smtClean="0"/>
          </a:p>
          <a:p>
            <a:endParaRPr lang="en-US" dirty="0" smtClean="0"/>
          </a:p>
          <a:p>
            <a:r>
              <a:rPr lang="en-US" dirty="0" smtClean="0"/>
              <a:t>Springboard Foundations of Data </a:t>
            </a:r>
            <a:r>
              <a:rPr lang="en-US" dirty="0" smtClean="0"/>
              <a:t>Science</a:t>
            </a:r>
            <a:endParaRPr lang="en-US" dirty="0" smtClean="0"/>
          </a:p>
        </p:txBody>
      </p:sp>
      <p:pic>
        <p:nvPicPr>
          <p:cNvPr id="4" name="Picture 3" descr="IMG_3393.png"/>
          <p:cNvPicPr>
            <a:picLocks noChangeAspect="1"/>
          </p:cNvPicPr>
          <p:nvPr/>
        </p:nvPicPr>
        <p:blipFill>
          <a:blip r:embed="rId2"/>
          <a:stretch>
            <a:fillRect/>
          </a:stretch>
        </p:blipFill>
        <p:spPr>
          <a:xfrm>
            <a:off x="2362200" y="2438400"/>
            <a:ext cx="5245100" cy="17319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err="1" smtClean="0"/>
              <a:t>Visualisation</a:t>
            </a:r>
            <a:r>
              <a:rPr lang="en-US" dirty="0" smtClean="0"/>
              <a:t> 1: </a:t>
            </a:r>
            <a:r>
              <a:rPr lang="en-US" sz="2400" dirty="0" err="1" smtClean="0"/>
              <a:t>geom_col</a:t>
            </a:r>
            <a:r>
              <a:rPr lang="en-US" sz="2400" dirty="0" smtClean="0"/>
              <a:t>()</a:t>
            </a:r>
            <a:endParaRPr lang="en-US" sz="2400" dirty="0"/>
          </a:p>
        </p:txBody>
      </p:sp>
      <p:sp>
        <p:nvSpPr>
          <p:cNvPr id="4" name="Rectangle 3"/>
          <p:cNvSpPr/>
          <p:nvPr/>
        </p:nvSpPr>
        <p:spPr>
          <a:xfrm>
            <a:off x="7562088" y="434181"/>
            <a:ext cx="1371600" cy="6556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2011-2017</a:t>
            </a:r>
          </a:p>
          <a:p>
            <a:pPr algn="ctr"/>
            <a:r>
              <a:rPr lang="en-US" dirty="0" smtClean="0"/>
              <a:t>“Central”</a:t>
            </a:r>
            <a:endParaRPr lang="en-US" dirty="0"/>
          </a:p>
        </p:txBody>
      </p:sp>
      <p:pic>
        <p:nvPicPr>
          <p:cNvPr id="11" name="Picture 10" descr="annual.crime.png"/>
          <p:cNvPicPr>
            <a:picLocks noChangeAspect="1"/>
          </p:cNvPicPr>
          <p:nvPr/>
        </p:nvPicPr>
        <p:blipFill>
          <a:blip r:embed="rId2"/>
          <a:stretch>
            <a:fillRect/>
          </a:stretch>
        </p:blipFill>
        <p:spPr>
          <a:xfrm>
            <a:off x="1066800" y="1417639"/>
            <a:ext cx="7696200" cy="4457428"/>
          </a:xfrm>
          <a:prstGeom prst="rect">
            <a:avLst/>
          </a:prstGeom>
        </p:spPr>
      </p:pic>
      <p:sp>
        <p:nvSpPr>
          <p:cNvPr id="12" name="TextBox 11"/>
          <p:cNvSpPr txBox="1"/>
          <p:nvPr/>
        </p:nvSpPr>
        <p:spPr>
          <a:xfrm>
            <a:off x="1752600" y="5867400"/>
            <a:ext cx="6504718" cy="646331"/>
          </a:xfrm>
          <a:prstGeom prst="rect">
            <a:avLst/>
          </a:prstGeom>
          <a:noFill/>
        </p:spPr>
        <p:txBody>
          <a:bodyPr wrap="none" rtlCol="0">
            <a:spAutoFit/>
          </a:bodyPr>
          <a:lstStyle/>
          <a:p>
            <a:r>
              <a:rPr lang="en-US" dirty="0" smtClean="0"/>
              <a:t>Decreasing since 2011, largest drop of 12% between 2012 and 2013</a:t>
            </a:r>
          </a:p>
          <a:p>
            <a:r>
              <a:rPr lang="en-US" dirty="0" smtClean="0"/>
              <a:t>Other crime, other theft and anti-social </a:t>
            </a:r>
            <a:r>
              <a:rPr lang="en-US" dirty="0" err="1" smtClean="0"/>
              <a:t>behaviour</a:t>
            </a:r>
            <a:r>
              <a:rPr lang="en-US" dirty="0" smtClean="0"/>
              <a:t> largest decrease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04800"/>
            <a:ext cx="7498080" cy="1143000"/>
          </a:xfrm>
        </p:spPr>
        <p:txBody>
          <a:bodyPr>
            <a:normAutofit/>
          </a:bodyPr>
          <a:lstStyle/>
          <a:p>
            <a:r>
              <a:rPr lang="en-US" dirty="0" smtClean="0"/>
              <a:t>Data </a:t>
            </a:r>
            <a:r>
              <a:rPr lang="en-US" dirty="0" err="1" smtClean="0"/>
              <a:t>Visualisation</a:t>
            </a:r>
            <a:r>
              <a:rPr lang="en-US" dirty="0" smtClean="0"/>
              <a:t> 2: </a:t>
            </a:r>
            <a:r>
              <a:rPr lang="en-US" sz="2400" dirty="0" err="1" smtClean="0"/>
              <a:t>geom_area</a:t>
            </a:r>
            <a:r>
              <a:rPr lang="en-US" sz="2400" dirty="0" smtClean="0"/>
              <a:t>()</a:t>
            </a:r>
            <a:endParaRPr lang="en-US" sz="2400" dirty="0"/>
          </a:p>
        </p:txBody>
      </p:sp>
      <p:pic>
        <p:nvPicPr>
          <p:cNvPr id="6" name="Content Placeholder 5" descr="annual.png"/>
          <p:cNvPicPr>
            <a:picLocks noGrp="1" noChangeAspect="1"/>
          </p:cNvPicPr>
          <p:nvPr>
            <p:ph idx="1"/>
          </p:nvPr>
        </p:nvPicPr>
        <p:blipFill>
          <a:blip r:embed="rId2"/>
          <a:srcRect t="-5263" b="-5263"/>
          <a:stretch>
            <a:fillRect/>
          </a:stretch>
        </p:blipFill>
        <p:spPr>
          <a:xfrm>
            <a:off x="1435608" y="1089819"/>
            <a:ext cx="7498080" cy="4800600"/>
          </a:xfrm>
        </p:spPr>
      </p:pic>
      <p:sp>
        <p:nvSpPr>
          <p:cNvPr id="4" name="Rectangle 3"/>
          <p:cNvSpPr/>
          <p:nvPr/>
        </p:nvSpPr>
        <p:spPr>
          <a:xfrm>
            <a:off x="7696200" y="434181"/>
            <a:ext cx="1371600" cy="6556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2011-2017</a:t>
            </a:r>
          </a:p>
          <a:p>
            <a:pPr algn="ctr"/>
            <a:r>
              <a:rPr lang="en-US" dirty="0" smtClean="0"/>
              <a:t>“Central”</a:t>
            </a:r>
            <a:endParaRPr lang="en-US" dirty="0"/>
          </a:p>
        </p:txBody>
      </p:sp>
      <p:sp>
        <p:nvSpPr>
          <p:cNvPr id="7" name="TextBox 6"/>
          <p:cNvSpPr txBox="1"/>
          <p:nvPr/>
        </p:nvSpPr>
        <p:spPr>
          <a:xfrm>
            <a:off x="1752600" y="5867400"/>
            <a:ext cx="6446108" cy="923330"/>
          </a:xfrm>
          <a:prstGeom prst="rect">
            <a:avLst/>
          </a:prstGeom>
          <a:noFill/>
        </p:spPr>
        <p:txBody>
          <a:bodyPr wrap="none" rtlCol="0">
            <a:spAutoFit/>
          </a:bodyPr>
          <a:lstStyle/>
          <a:p>
            <a:r>
              <a:rPr lang="en-US" dirty="0" smtClean="0"/>
              <a:t>Identifying seasonal trends is difficult when all crimes are combined</a:t>
            </a:r>
          </a:p>
          <a:p>
            <a:r>
              <a:rPr lang="en-US" dirty="0" smtClean="0"/>
              <a:t>Anti-social </a:t>
            </a:r>
            <a:r>
              <a:rPr lang="en-US" dirty="0" err="1" smtClean="0"/>
              <a:t>behaviour</a:t>
            </a:r>
            <a:r>
              <a:rPr lang="en-US" dirty="0" smtClean="0"/>
              <a:t> appears to show peaks most summers</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304800"/>
            <a:ext cx="7498080" cy="1143000"/>
          </a:xfrm>
        </p:spPr>
        <p:txBody>
          <a:bodyPr>
            <a:normAutofit/>
          </a:bodyPr>
          <a:lstStyle/>
          <a:p>
            <a:r>
              <a:rPr lang="en-US" dirty="0" smtClean="0"/>
              <a:t>Data </a:t>
            </a:r>
            <a:r>
              <a:rPr lang="en-US" dirty="0" err="1" smtClean="0"/>
              <a:t>Visualisation</a:t>
            </a:r>
            <a:r>
              <a:rPr lang="en-US" dirty="0" smtClean="0"/>
              <a:t> 3: </a:t>
            </a:r>
            <a:r>
              <a:rPr lang="en-US" sz="2400" dirty="0" err="1" smtClean="0"/>
              <a:t>geom_line</a:t>
            </a:r>
            <a:r>
              <a:rPr lang="en-US" sz="2400" dirty="0" smtClean="0"/>
              <a:t>()</a:t>
            </a:r>
            <a:endParaRPr lang="en-US" sz="2400" dirty="0"/>
          </a:p>
        </p:txBody>
      </p:sp>
      <p:sp>
        <p:nvSpPr>
          <p:cNvPr id="4" name="Rectangle 3"/>
          <p:cNvSpPr/>
          <p:nvPr/>
        </p:nvSpPr>
        <p:spPr>
          <a:xfrm>
            <a:off x="7696200" y="434181"/>
            <a:ext cx="1371600" cy="6556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2011-2017</a:t>
            </a:r>
          </a:p>
          <a:p>
            <a:pPr algn="ctr"/>
            <a:r>
              <a:rPr lang="en-US" dirty="0" smtClean="0"/>
              <a:t>“Central”</a:t>
            </a:r>
            <a:endParaRPr lang="en-US" dirty="0"/>
          </a:p>
        </p:txBody>
      </p:sp>
      <p:pic>
        <p:nvPicPr>
          <p:cNvPr id="9" name="Content Placeholder 8" descr="asb.png"/>
          <p:cNvPicPr>
            <a:picLocks noGrp="1" noChangeAspect="1"/>
          </p:cNvPicPr>
          <p:nvPr>
            <p:ph idx="1"/>
          </p:nvPr>
        </p:nvPicPr>
        <p:blipFill>
          <a:blip r:embed="rId2"/>
          <a:srcRect t="-5263" b="-5263"/>
          <a:stretch>
            <a:fillRect/>
          </a:stretch>
        </p:blipFill>
        <p:spPr>
          <a:xfrm>
            <a:off x="1435608" y="1089819"/>
            <a:ext cx="7498080" cy="4800600"/>
          </a:xfrm>
        </p:spPr>
      </p:pic>
      <p:sp>
        <p:nvSpPr>
          <p:cNvPr id="10" name="TextBox 9"/>
          <p:cNvSpPr txBox="1"/>
          <p:nvPr/>
        </p:nvSpPr>
        <p:spPr>
          <a:xfrm>
            <a:off x="1752600" y="5562600"/>
            <a:ext cx="7010400" cy="923330"/>
          </a:xfrm>
          <a:prstGeom prst="rect">
            <a:avLst/>
          </a:prstGeom>
          <a:noFill/>
        </p:spPr>
        <p:txBody>
          <a:bodyPr wrap="square" rtlCol="0">
            <a:spAutoFit/>
          </a:bodyPr>
          <a:lstStyle/>
          <a:p>
            <a:r>
              <a:rPr lang="en-US" dirty="0" smtClean="0"/>
              <a:t>Decrease in anti-social </a:t>
            </a:r>
            <a:r>
              <a:rPr lang="en-US" dirty="0" err="1" smtClean="0"/>
              <a:t>behaviour</a:t>
            </a:r>
            <a:r>
              <a:rPr lang="en-US" dirty="0" smtClean="0"/>
              <a:t> from 2011 until 2016</a:t>
            </a:r>
          </a:p>
          <a:p>
            <a:r>
              <a:rPr lang="en-US" dirty="0"/>
              <a:t>C</a:t>
            </a:r>
            <a:r>
              <a:rPr lang="en-US" dirty="0" smtClean="0"/>
              <a:t>lear peaks visible usually coinciding with school summer holidays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Visualisation</a:t>
            </a:r>
            <a:r>
              <a:rPr lang="en-US" dirty="0" smtClean="0"/>
              <a:t> 4</a:t>
            </a:r>
            <a:endParaRPr lang="en-US" dirty="0"/>
          </a:p>
        </p:txBody>
      </p:sp>
      <p:sp>
        <p:nvSpPr>
          <p:cNvPr id="3" name="Content Placeholder 2"/>
          <p:cNvSpPr>
            <a:spLocks noGrp="1"/>
          </p:cNvSpPr>
          <p:nvPr>
            <p:ph idx="1"/>
          </p:nvPr>
        </p:nvSpPr>
        <p:spPr>
          <a:xfrm>
            <a:off x="1018032" y="5715000"/>
            <a:ext cx="7897368" cy="1066800"/>
          </a:xfrm>
        </p:spPr>
        <p:txBody>
          <a:bodyPr>
            <a:normAutofit fontScale="92500" lnSpcReduction="10000"/>
          </a:bodyPr>
          <a:lstStyle/>
          <a:p>
            <a:pPr marL="88900" indent="-6350">
              <a:buNone/>
            </a:pPr>
            <a:r>
              <a:rPr lang="en-US" sz="2323" dirty="0" smtClean="0"/>
              <a:t>Westminster highest rate 28.7 crimes/100 people, however also borough with most tourists</a:t>
            </a:r>
          </a:p>
          <a:p>
            <a:pPr marL="88900" indent="-6350">
              <a:buNone/>
            </a:pPr>
            <a:r>
              <a:rPr lang="en-US" sz="2323" dirty="0" err="1" smtClean="0"/>
              <a:t>Wandsworth</a:t>
            </a:r>
            <a:r>
              <a:rPr lang="en-US" sz="2323" dirty="0" smtClean="0"/>
              <a:t> lowest rate 9.7 crimes/100 people</a:t>
            </a:r>
          </a:p>
          <a:p>
            <a:pPr marL="88900" indent="-6350">
              <a:buNone/>
            </a:pPr>
            <a:endParaRPr lang="en-US" sz="1800" dirty="0"/>
          </a:p>
        </p:txBody>
      </p:sp>
      <p:sp>
        <p:nvSpPr>
          <p:cNvPr id="4" name="Rectangle 3"/>
          <p:cNvSpPr/>
          <p:nvPr/>
        </p:nvSpPr>
        <p:spPr>
          <a:xfrm>
            <a:off x="7010400" y="274638"/>
            <a:ext cx="1923288" cy="685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2016</a:t>
            </a:r>
          </a:p>
          <a:p>
            <a:pPr algn="ctr"/>
            <a:r>
              <a:rPr lang="en-US" dirty="0" smtClean="0"/>
              <a:t>“Inner Boroughs”</a:t>
            </a:r>
            <a:endParaRPr lang="en-US" dirty="0"/>
          </a:p>
        </p:txBody>
      </p:sp>
      <p:pic>
        <p:nvPicPr>
          <p:cNvPr id="5" name="Picture 4" descr="crimetype.norm.png"/>
          <p:cNvPicPr>
            <a:picLocks noChangeAspect="1"/>
          </p:cNvPicPr>
          <p:nvPr/>
        </p:nvPicPr>
        <p:blipFill>
          <a:blip r:embed="rId2"/>
          <a:stretch>
            <a:fillRect/>
          </a:stretch>
        </p:blipFill>
        <p:spPr>
          <a:xfrm>
            <a:off x="1219200" y="1219200"/>
            <a:ext cx="7848600" cy="454569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Visualisation</a:t>
            </a:r>
            <a:r>
              <a:rPr lang="en-US" dirty="0" smtClean="0"/>
              <a:t> 4</a:t>
            </a:r>
            <a:endParaRPr lang="en-US" dirty="0"/>
          </a:p>
        </p:txBody>
      </p:sp>
      <p:sp>
        <p:nvSpPr>
          <p:cNvPr id="5" name="Rectangle 4"/>
          <p:cNvSpPr/>
          <p:nvPr/>
        </p:nvSpPr>
        <p:spPr>
          <a:xfrm>
            <a:off x="7010400" y="274638"/>
            <a:ext cx="1923288" cy="685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2016</a:t>
            </a:r>
          </a:p>
          <a:p>
            <a:pPr algn="ctr"/>
            <a:r>
              <a:rPr lang="en-US" dirty="0" smtClean="0"/>
              <a:t>“Inner Boroughs”</a:t>
            </a:r>
            <a:endParaRPr lang="en-US" dirty="0"/>
          </a:p>
        </p:txBody>
      </p:sp>
      <p:pic>
        <p:nvPicPr>
          <p:cNvPr id="8" name="Content Placeholder 7" descr="heatmap.month.png"/>
          <p:cNvPicPr>
            <a:picLocks noGrp="1" noChangeAspect="1"/>
          </p:cNvPicPr>
          <p:nvPr>
            <p:ph idx="1"/>
          </p:nvPr>
        </p:nvPicPr>
        <p:blipFill>
          <a:blip r:embed="rId3"/>
          <a:srcRect t="-5232" b="-5232"/>
          <a:stretch>
            <a:fillRect/>
          </a:stretch>
        </p:blipFill>
        <p:spPr>
          <a:xfrm>
            <a:off x="1435608" y="1143000"/>
            <a:ext cx="7498080" cy="4800600"/>
          </a:xfrm>
        </p:spPr>
      </p:pic>
      <p:sp>
        <p:nvSpPr>
          <p:cNvPr id="9" name="Content Placeholder 2"/>
          <p:cNvSpPr txBox="1">
            <a:spLocks/>
          </p:cNvSpPr>
          <p:nvPr/>
        </p:nvSpPr>
        <p:spPr>
          <a:xfrm>
            <a:off x="1018032" y="5715000"/>
            <a:ext cx="7897368" cy="1066800"/>
          </a:xfrm>
          <a:prstGeom prst="rect">
            <a:avLst/>
          </a:prstGeom>
        </p:spPr>
        <p:txBody>
          <a:bodyPr>
            <a:normAutofit lnSpcReduction="10000"/>
          </a:bodyPr>
          <a:lstStyle/>
          <a:p>
            <a:pPr marL="88900" marR="0" lvl="0" indent="-6350"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323" dirty="0" err="1" smtClean="0"/>
              <a:t>Heatmaps</a:t>
            </a:r>
            <a:r>
              <a:rPr lang="en-US" sz="2323" dirty="0" smtClean="0"/>
              <a:t> can be used to get an overview of seasonal variation across all crimes. Summer peaks in anti-social </a:t>
            </a:r>
            <a:r>
              <a:rPr lang="en-US" sz="2323" dirty="0" err="1" smtClean="0"/>
              <a:t>behaviour</a:t>
            </a:r>
            <a:r>
              <a:rPr lang="en-US" sz="2323" dirty="0" smtClean="0"/>
              <a:t> clear, but also violent crime and other theft more prevalent</a:t>
            </a:r>
            <a:endParaRPr kumimoji="0" lang="en-US" sz="2323" b="0" i="0" u="none" strike="noStrike" kern="1200" cap="none" spc="0" normalizeH="0" baseline="0" noProof="0" dirty="0" smtClean="0">
              <a:ln>
                <a:noFill/>
              </a:ln>
              <a:solidFill>
                <a:schemeClr val="tx1"/>
              </a:solidFill>
              <a:effectLst/>
              <a:uLnTx/>
              <a:uFillTx/>
              <a:latin typeface="+mn-lt"/>
              <a:ea typeface="+mn-ea"/>
              <a:cs typeface="+mn-cs"/>
            </a:endParaRPr>
          </a:p>
          <a:p>
            <a:pPr marL="88900" marR="0" lvl="0" indent="-6350"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 hotspots 1</a:t>
            </a:r>
            <a:endParaRPr lang="en-US" dirty="0"/>
          </a:p>
        </p:txBody>
      </p:sp>
      <p:pic>
        <p:nvPicPr>
          <p:cNvPr id="4" name="Content Placeholder 3" descr="Screen Shot 2017-07-03 at 17.37.14.png"/>
          <p:cNvPicPr>
            <a:picLocks noGrp="1" noChangeAspect="1"/>
          </p:cNvPicPr>
          <p:nvPr>
            <p:ph idx="1"/>
          </p:nvPr>
        </p:nvPicPr>
        <p:blipFill>
          <a:blip r:embed="rId2"/>
          <a:srcRect l="-13062" r="-13062"/>
          <a:stretch>
            <a:fillRect/>
          </a:stretch>
        </p:blipFill>
        <p:spPr>
          <a:xfrm>
            <a:off x="1600200" y="2133600"/>
            <a:ext cx="6946392" cy="4447385"/>
          </a:xfrm>
        </p:spPr>
      </p:pic>
      <p:sp>
        <p:nvSpPr>
          <p:cNvPr id="5" name="TextBox 4"/>
          <p:cNvSpPr txBox="1"/>
          <p:nvPr/>
        </p:nvSpPr>
        <p:spPr>
          <a:xfrm>
            <a:off x="1435609" y="1134070"/>
            <a:ext cx="6946392" cy="923330"/>
          </a:xfrm>
          <a:prstGeom prst="rect">
            <a:avLst/>
          </a:prstGeom>
          <a:noFill/>
        </p:spPr>
        <p:txBody>
          <a:bodyPr wrap="square" rtlCol="0">
            <a:spAutoFit/>
          </a:bodyPr>
          <a:lstStyle/>
          <a:p>
            <a:r>
              <a:rPr lang="en-US" dirty="0" smtClean="0"/>
              <a:t>Using </a:t>
            </a:r>
            <a:r>
              <a:rPr lang="en-US" b="1" dirty="0" err="1" smtClean="0"/>
              <a:t>KernSmooth</a:t>
            </a:r>
            <a:r>
              <a:rPr lang="en-US" b="1" dirty="0" smtClean="0"/>
              <a:t>, sp</a:t>
            </a:r>
            <a:r>
              <a:rPr lang="en-US" dirty="0" smtClean="0"/>
              <a:t> and </a:t>
            </a:r>
            <a:r>
              <a:rPr lang="en-US" b="1" dirty="0" smtClean="0"/>
              <a:t>Leaflet</a:t>
            </a:r>
            <a:r>
              <a:rPr lang="en-US" dirty="0" smtClean="0"/>
              <a:t> to create Kernel Density Estimation maps for bicycle thefts - high density around </a:t>
            </a:r>
            <a:r>
              <a:rPr lang="en-US" dirty="0" err="1" smtClean="0"/>
              <a:t>Russel</a:t>
            </a:r>
            <a:r>
              <a:rPr lang="en-US" dirty="0" smtClean="0"/>
              <a:t> Square (SOAS, UCL and </a:t>
            </a:r>
            <a:r>
              <a:rPr lang="en-US" dirty="0" err="1" smtClean="0"/>
              <a:t>Birkbeck</a:t>
            </a:r>
            <a:r>
              <a:rPr lang="en-US" dirty="0" smtClean="0"/>
              <a:t> Universities), </a:t>
            </a:r>
            <a:r>
              <a:rPr lang="en-US" dirty="0" err="1" smtClean="0"/>
              <a:t>Shoreditch</a:t>
            </a:r>
            <a:r>
              <a:rPr lang="en-US" dirty="0" smtClean="0"/>
              <a:t> and </a:t>
            </a:r>
            <a:r>
              <a:rPr lang="en-US" dirty="0" err="1" smtClean="0"/>
              <a:t>Dalston</a:t>
            </a:r>
            <a:endParaRPr lang="en-US" dirty="0"/>
          </a:p>
        </p:txBody>
      </p:sp>
      <p:sp>
        <p:nvSpPr>
          <p:cNvPr id="6" name="Rectangle 5"/>
          <p:cNvSpPr/>
          <p:nvPr/>
        </p:nvSpPr>
        <p:spPr>
          <a:xfrm>
            <a:off x="7010400" y="274638"/>
            <a:ext cx="1923288" cy="685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2016</a:t>
            </a:r>
          </a:p>
          <a:p>
            <a:pPr algn="ctr"/>
            <a:r>
              <a:rPr lang="en-US" dirty="0" smtClean="0"/>
              <a:t>“Inner Boroughs”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Crime hotspots 2</a:t>
            </a:r>
            <a:endParaRPr lang="en-US" dirty="0"/>
          </a:p>
        </p:txBody>
      </p:sp>
      <p:pic>
        <p:nvPicPr>
          <p:cNvPr id="4" name="Content Placeholder 5" descr="Screen Shot 2017-06-21 at 22.46.36.png"/>
          <p:cNvPicPr>
            <a:picLocks noGrp="1" noChangeAspect="1"/>
          </p:cNvPicPr>
          <p:nvPr>
            <p:ph idx="1"/>
          </p:nvPr>
        </p:nvPicPr>
        <p:blipFill>
          <a:blip r:embed="rId2"/>
          <a:srcRect l="-889" r="-889"/>
          <a:stretch>
            <a:fillRect/>
          </a:stretch>
        </p:blipFill>
        <p:spPr>
          <a:xfrm>
            <a:off x="1752600" y="2590800"/>
            <a:ext cx="5521899" cy="3535362"/>
          </a:xfrm>
        </p:spPr>
      </p:pic>
      <p:sp>
        <p:nvSpPr>
          <p:cNvPr id="5" name="TextBox 4"/>
          <p:cNvSpPr txBox="1"/>
          <p:nvPr/>
        </p:nvSpPr>
        <p:spPr>
          <a:xfrm>
            <a:off x="1435609" y="1134070"/>
            <a:ext cx="6946392" cy="923330"/>
          </a:xfrm>
          <a:prstGeom prst="rect">
            <a:avLst/>
          </a:prstGeom>
          <a:noFill/>
        </p:spPr>
        <p:txBody>
          <a:bodyPr wrap="square" rtlCol="0">
            <a:spAutoFit/>
          </a:bodyPr>
          <a:lstStyle/>
          <a:p>
            <a:r>
              <a:rPr lang="en-US" dirty="0" smtClean="0"/>
              <a:t>Using </a:t>
            </a:r>
            <a:r>
              <a:rPr lang="en-US" b="1" dirty="0" err="1" smtClean="0"/>
              <a:t>maptools</a:t>
            </a:r>
            <a:r>
              <a:rPr lang="en-US" b="1" dirty="0" smtClean="0"/>
              <a:t>, </a:t>
            </a:r>
            <a:r>
              <a:rPr lang="en-US" b="1" dirty="0" err="1" smtClean="0"/>
              <a:t>classInt</a:t>
            </a:r>
            <a:r>
              <a:rPr lang="en-US" dirty="0" smtClean="0"/>
              <a:t> and </a:t>
            </a:r>
            <a:r>
              <a:rPr lang="en-US" b="1" dirty="0" smtClean="0"/>
              <a:t>Leaflet</a:t>
            </a:r>
            <a:r>
              <a:rPr lang="en-US" dirty="0" smtClean="0"/>
              <a:t> to create interactive </a:t>
            </a:r>
            <a:r>
              <a:rPr lang="en-US" dirty="0" err="1" smtClean="0"/>
              <a:t>chloropleth</a:t>
            </a:r>
            <a:r>
              <a:rPr lang="en-US" dirty="0" smtClean="0"/>
              <a:t> maps for bicycle thefts – highlights Westminster, </a:t>
            </a:r>
            <a:r>
              <a:rPr lang="en-US" dirty="0" err="1" smtClean="0"/>
              <a:t>Southwark</a:t>
            </a:r>
            <a:r>
              <a:rPr lang="en-US" dirty="0" smtClean="0"/>
              <a:t> and Tower Hamlets as boroughs with highest number of bike thefts</a:t>
            </a:r>
            <a:endParaRPr lang="en-US" dirty="0"/>
          </a:p>
        </p:txBody>
      </p:sp>
      <p:sp>
        <p:nvSpPr>
          <p:cNvPr id="6" name="Rectangle 5"/>
          <p:cNvSpPr/>
          <p:nvPr/>
        </p:nvSpPr>
        <p:spPr>
          <a:xfrm>
            <a:off x="7010400" y="274638"/>
            <a:ext cx="1923288" cy="685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2016</a:t>
            </a:r>
          </a:p>
          <a:p>
            <a:pPr algn="ctr"/>
            <a:r>
              <a:rPr lang="en-US" dirty="0" smtClean="0"/>
              <a:t>“Inner Boroughs”</a:t>
            </a:r>
            <a:endParaRPr lang="en-US" dirty="0"/>
          </a:p>
        </p:txBody>
      </p:sp>
      <p:cxnSp>
        <p:nvCxnSpPr>
          <p:cNvPr id="12" name="Straight Connector 11"/>
          <p:cNvCxnSpPr/>
          <p:nvPr/>
        </p:nvCxnSpPr>
        <p:spPr>
          <a:xfrm rot="5400000">
            <a:off x="3049748" y="2512853"/>
            <a:ext cx="2057400" cy="1451295"/>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0800000" flipV="1">
            <a:off x="3352801" y="4114799"/>
            <a:ext cx="1451295" cy="152401"/>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7-07-03 at 18.04.31.png"/>
          <p:cNvPicPr>
            <a:picLocks noChangeAspect="1"/>
          </p:cNvPicPr>
          <p:nvPr/>
        </p:nvPicPr>
        <p:blipFill>
          <a:blip r:embed="rId3"/>
          <a:stretch>
            <a:fillRect/>
          </a:stretch>
        </p:blipFill>
        <p:spPr>
          <a:xfrm>
            <a:off x="4804095" y="2209800"/>
            <a:ext cx="2693854" cy="1905000"/>
          </a:xfrm>
          <a:prstGeom prst="rect">
            <a:avLst/>
          </a:prstGeom>
          <a:ln w="38100">
            <a:solidFill>
              <a:schemeClr val="accent1">
                <a:lumMod val="75000"/>
              </a:schemeClr>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pattern analysis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Most isolated occurrences of burglary tend to occur on the periphery of the inner London boroughs or within the parks.</a:t>
            </a:r>
          </a:p>
          <a:p>
            <a:r>
              <a:rPr lang="en-US" dirty="0" smtClean="0"/>
              <a:t>G and F functions indicate clustering,  confirmed by the VMR.</a:t>
            </a:r>
          </a:p>
          <a:p>
            <a:r>
              <a:rPr lang="en-US" dirty="0" smtClean="0"/>
              <a:t>Key constraint of the dataset used is the lack of unique geographic location resulting in more than half the records being discounted from the analysis as they are non-unique.</a:t>
            </a:r>
          </a:p>
          <a:p>
            <a:r>
              <a:rPr lang="en-US" dirty="0" smtClean="0"/>
              <a:t>The P value found using the </a:t>
            </a:r>
            <a:r>
              <a:rPr lang="en-US" dirty="0" err="1" smtClean="0"/>
              <a:t>Kolmogorov</a:t>
            </a:r>
            <a:r>
              <a:rPr lang="en-US" dirty="0" smtClean="0"/>
              <a:t>-Smirnov test is very small (2.2e-16) - the null hypothesis of a continuous distribution can be rejected.</a:t>
            </a:r>
            <a:endParaRPr lang="en-US" dirty="0"/>
          </a:p>
        </p:txBody>
      </p:sp>
      <p:sp>
        <p:nvSpPr>
          <p:cNvPr id="4" name="Rectangle 3"/>
          <p:cNvSpPr/>
          <p:nvPr/>
        </p:nvSpPr>
        <p:spPr>
          <a:xfrm>
            <a:off x="7010400" y="228600"/>
            <a:ext cx="1923288"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2016</a:t>
            </a:r>
          </a:p>
          <a:p>
            <a:pPr algn="ctr"/>
            <a:r>
              <a:rPr lang="en-US" dirty="0" smtClean="0"/>
              <a:t>“Inner Boroughs”</a:t>
            </a:r>
          </a:p>
          <a:p>
            <a:pPr algn="ctr"/>
            <a:r>
              <a:rPr lang="en-US" dirty="0" smtClean="0"/>
              <a:t>Burglary </a:t>
            </a:r>
          </a:p>
          <a:p>
            <a:pPr algn="ctr"/>
            <a:r>
              <a:rPr lang="en-US" dirty="0" smtClean="0"/>
              <a:t>November</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1</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Crime rates have been dropping consistently from 2011, with a high decrease between 2012 and 2013 noted. However, certain crimes have shown an increase over that time e.g. violent crime. </a:t>
            </a:r>
          </a:p>
          <a:p>
            <a:endParaRPr lang="en-US" dirty="0" smtClean="0"/>
          </a:p>
          <a:p>
            <a:r>
              <a:rPr lang="en-US" dirty="0" smtClean="0"/>
              <a:t>Seasonal patterns in crime present</a:t>
            </a:r>
          </a:p>
          <a:p>
            <a:pPr lvl="1"/>
            <a:r>
              <a:rPr lang="en-US" sz="2353" dirty="0" smtClean="0"/>
              <a:t>Peaks of anti-social </a:t>
            </a:r>
            <a:r>
              <a:rPr lang="en-US" sz="2353" dirty="0" err="1" smtClean="0"/>
              <a:t>behaviour</a:t>
            </a:r>
            <a:r>
              <a:rPr lang="en-US" sz="2353" dirty="0" smtClean="0"/>
              <a:t> correlating to the highest temperature peaks in the summer </a:t>
            </a:r>
          </a:p>
          <a:p>
            <a:pPr lvl="1"/>
            <a:r>
              <a:rPr lang="en-US" sz="2353" dirty="0" smtClean="0"/>
              <a:t>Bicycle theft cyclical with peaks in the summer and troughs in the winter, against a background of fairly constant thefts </a:t>
            </a:r>
          </a:p>
          <a:p>
            <a:pPr lvl="1"/>
            <a:r>
              <a:rPr lang="en-US" sz="2353" dirty="0" smtClean="0"/>
              <a:t>Burglary broadly decreasing since 2012 but peak  often visible in the run up to Christmas followed by a sharp New Year drop.</a:t>
            </a:r>
          </a:p>
          <a:p>
            <a:endParaRPr lang="en-US"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KDE is a valuable method for </a:t>
            </a:r>
            <a:r>
              <a:rPr lang="en-US" dirty="0" err="1" smtClean="0"/>
              <a:t>visualising</a:t>
            </a:r>
            <a:r>
              <a:rPr lang="en-US" dirty="0" smtClean="0"/>
              <a:t> the density of crimes when displaying a very large dataset</a:t>
            </a:r>
          </a:p>
          <a:p>
            <a:r>
              <a:rPr lang="en-US" dirty="0" smtClean="0"/>
              <a:t>Particular due to the location </a:t>
            </a:r>
            <a:r>
              <a:rPr lang="en-US" dirty="0" err="1" smtClean="0"/>
              <a:t>anonymisation</a:t>
            </a:r>
            <a:r>
              <a:rPr lang="en-US" dirty="0" smtClean="0"/>
              <a:t> meaning many crime observations overlie</a:t>
            </a:r>
          </a:p>
          <a:p>
            <a:r>
              <a:rPr lang="en-US" dirty="0" err="1" smtClean="0"/>
              <a:t>Russel</a:t>
            </a:r>
            <a:r>
              <a:rPr lang="en-US" dirty="0" smtClean="0"/>
              <a:t> Square and </a:t>
            </a:r>
            <a:r>
              <a:rPr lang="en-US" dirty="0" err="1" smtClean="0"/>
              <a:t>Shoreditch</a:t>
            </a:r>
            <a:r>
              <a:rPr lang="en-US" dirty="0" smtClean="0"/>
              <a:t> were identified as bicycle theft hotspots, with </a:t>
            </a:r>
            <a:r>
              <a:rPr lang="en-US" dirty="0" err="1" smtClean="0"/>
              <a:t>Soho</a:t>
            </a:r>
            <a:r>
              <a:rPr lang="en-US" dirty="0" smtClean="0"/>
              <a:t> and </a:t>
            </a:r>
            <a:r>
              <a:rPr lang="en-US" dirty="0" err="1" smtClean="0"/>
              <a:t>Fitzrovia</a:t>
            </a:r>
            <a:r>
              <a:rPr lang="en-US" dirty="0" smtClean="0"/>
              <a:t> as burglary hotspots, and Covent Garden and </a:t>
            </a:r>
            <a:r>
              <a:rPr lang="en-US" dirty="0" err="1" smtClean="0"/>
              <a:t>Soho</a:t>
            </a:r>
            <a:r>
              <a:rPr lang="en-US" dirty="0" smtClean="0"/>
              <a:t> for theft from the person.</a:t>
            </a:r>
          </a:p>
          <a:p>
            <a:r>
              <a:rPr lang="en-US" dirty="0" smtClean="0"/>
              <a:t>Westminster, with one of the lowest populations, displays the largest number of crimes at 28.7 per 100 people.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p:txBody>
          <a:bodyPr/>
          <a:lstStyle/>
          <a:p>
            <a:r>
              <a:rPr lang="en-US" dirty="0" smtClean="0"/>
              <a:t>Metropolitan Police operate across 32 boroughs and aim to make London the ‘safest global city’</a:t>
            </a:r>
          </a:p>
          <a:p>
            <a:r>
              <a:rPr lang="en-US" dirty="0" smtClean="0"/>
              <a:t>No accessible method allowing residents and tourists to check for crime hotspots</a:t>
            </a:r>
          </a:p>
          <a:p>
            <a:r>
              <a:rPr lang="en-US" dirty="0" smtClean="0"/>
              <a:t>Allow for informed decisions and encourage preventative action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dirty="0" smtClean="0"/>
              <a:t>1. Making the Shiny App publicly available could encourage both residents and tourists to check crime hotspots. This would support the </a:t>
            </a:r>
            <a:r>
              <a:rPr lang="en-US" dirty="0" err="1" smtClean="0"/>
              <a:t>Met’s</a:t>
            </a:r>
            <a:r>
              <a:rPr lang="en-US" dirty="0" smtClean="0"/>
              <a:t>aim of making London the safest global city and puts data directly into the hands of the general public, allowing them to take informed decisions.</a:t>
            </a:r>
          </a:p>
          <a:p>
            <a:endParaRPr lang="en-US" dirty="0" smtClean="0"/>
          </a:p>
          <a:p>
            <a:pPr>
              <a:buNone/>
            </a:pPr>
            <a:r>
              <a:rPr lang="en-US" dirty="0" smtClean="0"/>
              <a:t>2. For tourists, always be on high alert for pickpockets when visiting tourist attractions in Westminster, especially the areas around </a:t>
            </a:r>
            <a:r>
              <a:rPr lang="en-US" dirty="0" err="1" smtClean="0"/>
              <a:t>Soho</a:t>
            </a:r>
            <a:r>
              <a:rPr lang="en-US" dirty="0" smtClean="0"/>
              <a:t> and Covent Garden, and when visiting </a:t>
            </a:r>
            <a:r>
              <a:rPr lang="en-US" dirty="0" err="1" smtClean="0"/>
              <a:t>Shoreditch</a:t>
            </a:r>
            <a:r>
              <a:rPr lang="en-US" dirty="0" smtClean="0"/>
              <a:t>.</a:t>
            </a:r>
          </a:p>
          <a:p>
            <a:endParaRPr lang="en-US" dirty="0" smtClean="0"/>
          </a:p>
          <a:p>
            <a:pPr>
              <a:buNone/>
            </a:pPr>
            <a:r>
              <a:rPr lang="en-US" dirty="0" smtClean="0"/>
              <a:t>3. For local residents, be extra cautious and vigilant if locking your bike up in the area around the universities in Russell Square or </a:t>
            </a:r>
            <a:r>
              <a:rPr lang="en-US" dirty="0" err="1" smtClean="0"/>
              <a:t>Shoreditch</a:t>
            </a:r>
            <a:r>
              <a:rPr lang="en-US" dirty="0" smtClean="0"/>
              <a:t> and for the 'safest' inner London borough move to </a:t>
            </a:r>
            <a:r>
              <a:rPr lang="en-US" dirty="0" err="1" smtClean="0"/>
              <a:t>Wandsworth</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 potential feature which could be added to the KDE maps would be location services so user could identify current position automatically and return a risk rating from 1 to 5 for example. </a:t>
            </a:r>
          </a:p>
          <a:p>
            <a:pPr>
              <a:buNone/>
            </a:pPr>
            <a:endParaRPr lang="en-US" dirty="0" smtClean="0"/>
          </a:p>
          <a:p>
            <a:r>
              <a:rPr lang="en-US" dirty="0" err="1" smtClean="0"/>
              <a:t>Chloropleth</a:t>
            </a:r>
            <a:r>
              <a:rPr lang="en-US" dirty="0" smtClean="0"/>
              <a:t> maps should be adjusted to display data </a:t>
            </a:r>
            <a:r>
              <a:rPr lang="en-US" dirty="0" err="1" smtClean="0"/>
              <a:t>normalised</a:t>
            </a:r>
            <a:r>
              <a:rPr lang="en-US" dirty="0" smtClean="0"/>
              <a:t> by population, so the effect of population is removed from the records.</a:t>
            </a:r>
          </a:p>
          <a:p>
            <a:endParaRPr lang="en-US" dirty="0" smtClean="0"/>
          </a:p>
          <a:p>
            <a:r>
              <a:rPr lang="en-US" dirty="0" smtClean="0"/>
              <a:t>Ideally, the dataset would include the day and time of the month, plus the specific location, as made available within crime datasets in other cities.  Additional granularity would widen the scope for predictive machine learning methods to be used.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Aims</a:t>
            </a:r>
            <a:endParaRPr lang="en-US" dirty="0"/>
          </a:p>
        </p:txBody>
      </p:sp>
      <p:sp>
        <p:nvSpPr>
          <p:cNvPr id="3" name="Content Placeholder 2"/>
          <p:cNvSpPr>
            <a:spLocks noGrp="1"/>
          </p:cNvSpPr>
          <p:nvPr>
            <p:ph idx="1"/>
          </p:nvPr>
        </p:nvSpPr>
        <p:spPr/>
        <p:txBody>
          <a:bodyPr/>
          <a:lstStyle/>
          <a:p>
            <a:r>
              <a:rPr lang="en-US" dirty="0" smtClean="0"/>
              <a:t>Investigate temporal and geographical patterns of street crime occurrences</a:t>
            </a:r>
          </a:p>
          <a:p>
            <a:pPr lvl="1"/>
            <a:r>
              <a:rPr lang="en-US" dirty="0" smtClean="0"/>
              <a:t>Annual variations</a:t>
            </a:r>
          </a:p>
          <a:p>
            <a:pPr lvl="1"/>
            <a:r>
              <a:rPr lang="en-US" dirty="0" smtClean="0"/>
              <a:t>Seasonal variations</a:t>
            </a:r>
          </a:p>
          <a:p>
            <a:pPr lvl="1"/>
            <a:r>
              <a:rPr lang="en-US" dirty="0" smtClean="0"/>
              <a:t>Identify crime hot spots</a:t>
            </a:r>
          </a:p>
          <a:p>
            <a:r>
              <a:rPr lang="en-US" dirty="0" smtClean="0"/>
              <a:t>Create </a:t>
            </a:r>
            <a:r>
              <a:rPr lang="en-US" dirty="0" err="1" smtClean="0"/>
              <a:t>visualisation</a:t>
            </a:r>
            <a:r>
              <a:rPr lang="en-US" dirty="0" smtClean="0"/>
              <a:t> allowing identification of risk level for specific crimes</a:t>
            </a:r>
          </a:p>
          <a:p>
            <a:r>
              <a:rPr lang="en-US" dirty="0" smtClean="0"/>
              <a:t>Can a model be built to predict the expected number of crimes in a borough?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a:t>
            </a:r>
            <a:endParaRPr lang="en-US" dirty="0"/>
          </a:p>
        </p:txBody>
      </p:sp>
      <p:sp>
        <p:nvSpPr>
          <p:cNvPr id="3" name="Content Placeholder 2"/>
          <p:cNvSpPr>
            <a:spLocks noGrp="1"/>
          </p:cNvSpPr>
          <p:nvPr>
            <p:ph idx="1"/>
          </p:nvPr>
        </p:nvSpPr>
        <p:spPr/>
        <p:txBody>
          <a:bodyPr>
            <a:normAutofit/>
          </a:bodyPr>
          <a:lstStyle/>
          <a:p>
            <a:r>
              <a:rPr lang="en-US" dirty="0" smtClean="0"/>
              <a:t>Street level crime for London is available from </a:t>
            </a:r>
            <a:r>
              <a:rPr lang="en-US" dirty="0" err="1" smtClean="0"/>
              <a:t>data.police.uk</a:t>
            </a:r>
            <a:endParaRPr lang="en-US" dirty="0" smtClean="0"/>
          </a:p>
          <a:p>
            <a:r>
              <a:rPr lang="en-US" dirty="0" smtClean="0"/>
              <a:t>Reported monthly and available from Dec 2010 to Mar 2017</a:t>
            </a:r>
          </a:p>
          <a:p>
            <a:r>
              <a:rPr lang="en-US" dirty="0" smtClean="0"/>
              <a:t>Associated API implemented as standard JSON web service:</a:t>
            </a:r>
          </a:p>
          <a:p>
            <a:pPr>
              <a:buNone/>
            </a:pPr>
            <a:r>
              <a:rPr lang="en-US" sz="2400" dirty="0" err="1" smtClean="0"/>
              <a:t>https://data.police.uk/api/crimes-street/all-crime?poly</a:t>
            </a:r>
            <a:r>
              <a:rPr lang="en-US" sz="2400" dirty="0" smtClean="0"/>
              <a:t>=52.268,0.543:52.794,0.238:52.130,0.478&amp;date=2013-01</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Geographic and temporal extents</a:t>
            </a:r>
            <a:endParaRPr lang="en-US" dirty="0"/>
          </a:p>
        </p:txBody>
      </p:sp>
      <p:pic>
        <p:nvPicPr>
          <p:cNvPr id="4" name="Content Placeholder 3" descr="Screen Shot 2017-07-03 at 10.19.01.png"/>
          <p:cNvPicPr>
            <a:picLocks noGrp="1" noChangeAspect="1"/>
          </p:cNvPicPr>
          <p:nvPr>
            <p:ph idx="1"/>
          </p:nvPr>
        </p:nvPicPr>
        <p:blipFill>
          <a:blip r:embed="rId2"/>
          <a:srcRect l="-1700" r="-1700"/>
          <a:stretch>
            <a:fillRect/>
          </a:stretch>
        </p:blipFill>
        <p:spPr>
          <a:xfrm>
            <a:off x="1645920" y="1417638"/>
            <a:ext cx="7498080" cy="4800600"/>
          </a:xfrm>
          <a:noFill/>
        </p:spPr>
      </p:pic>
      <p:sp>
        <p:nvSpPr>
          <p:cNvPr id="5" name="TextBox 4"/>
          <p:cNvSpPr txBox="1"/>
          <p:nvPr/>
        </p:nvSpPr>
        <p:spPr>
          <a:xfrm>
            <a:off x="6705600" y="1905000"/>
            <a:ext cx="1752600" cy="1569660"/>
          </a:xfrm>
          <a:prstGeom prst="rect">
            <a:avLst/>
          </a:prstGeom>
          <a:noFill/>
        </p:spPr>
        <p:txBody>
          <a:bodyPr wrap="square" rtlCol="0">
            <a:spAutoFit/>
          </a:bodyPr>
          <a:lstStyle/>
          <a:p>
            <a:r>
              <a:rPr lang="en-US" sz="2400" dirty="0" smtClean="0"/>
              <a:t>12 “inner” London boroughs for 2016</a:t>
            </a:r>
            <a:endParaRPr lang="en-US" sz="2400" dirty="0"/>
          </a:p>
        </p:txBody>
      </p:sp>
      <p:sp>
        <p:nvSpPr>
          <p:cNvPr id="6" name="Rectangle 5"/>
          <p:cNvSpPr/>
          <p:nvPr/>
        </p:nvSpPr>
        <p:spPr>
          <a:xfrm>
            <a:off x="2590800" y="3352800"/>
            <a:ext cx="1828800" cy="990600"/>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2011-2017</a:t>
            </a:r>
            <a:endParaRPr lang="en-US" dirty="0"/>
          </a:p>
        </p:txBody>
      </p:sp>
      <p:sp>
        <p:nvSpPr>
          <p:cNvPr id="7" name="Oval 6"/>
          <p:cNvSpPr>
            <a:spLocks noChangeAspect="1"/>
          </p:cNvSpPr>
          <p:nvPr/>
        </p:nvSpPr>
        <p:spPr>
          <a:xfrm>
            <a:off x="4038600" y="3368040"/>
            <a:ext cx="365760" cy="365760"/>
          </a:xfrm>
          <a:prstGeom prst="ellipse">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tx1"/>
              </a:solidFill>
            </a:endParaRPr>
          </a:p>
          <a:p>
            <a:pPr algn="ctr"/>
            <a:r>
              <a:rPr lang="en-US" sz="1400" b="1" dirty="0" smtClean="0">
                <a:solidFill>
                  <a:schemeClr val="tx1"/>
                </a:solidFill>
              </a:rPr>
              <a:t>1</a:t>
            </a:r>
            <a:endParaRPr lang="en-US" sz="1400" b="1" dirty="0">
              <a:solidFill>
                <a:schemeClr val="tx1"/>
              </a:solidFill>
            </a:endParaRPr>
          </a:p>
        </p:txBody>
      </p:sp>
      <p:sp>
        <p:nvSpPr>
          <p:cNvPr id="8" name="Oval 7"/>
          <p:cNvSpPr>
            <a:spLocks noChangeAspect="1"/>
          </p:cNvSpPr>
          <p:nvPr/>
        </p:nvSpPr>
        <p:spPr>
          <a:xfrm>
            <a:off x="6324600" y="1981200"/>
            <a:ext cx="381000" cy="381000"/>
          </a:xfrm>
          <a:prstGeom prst="ellipse">
            <a:avLst/>
          </a:prstGeom>
          <a:solidFill>
            <a:schemeClr val="bg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tx1"/>
              </a:solidFill>
            </a:endParaRPr>
          </a:p>
          <a:p>
            <a:pPr algn="ctr"/>
            <a:r>
              <a:rPr lang="en-US" sz="1400" b="1" dirty="0">
                <a:solidFill>
                  <a:schemeClr val="tx1"/>
                </a:solidFill>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Exploration</a:t>
            </a:r>
            <a:endParaRPr lang="en-US" dirty="0"/>
          </a:p>
        </p:txBody>
      </p:sp>
      <p:sp>
        <p:nvSpPr>
          <p:cNvPr id="3" name="Content Placeholder 2"/>
          <p:cNvSpPr>
            <a:spLocks noGrp="1"/>
          </p:cNvSpPr>
          <p:nvPr>
            <p:ph idx="1"/>
          </p:nvPr>
        </p:nvSpPr>
        <p:spPr/>
        <p:txBody>
          <a:bodyPr/>
          <a:lstStyle/>
          <a:p>
            <a:r>
              <a:rPr lang="en-US" dirty="0" smtClean="0"/>
              <a:t>Data are stored at a crime incident level i.e. one observation for each incident with unique identifier</a:t>
            </a:r>
          </a:p>
          <a:p>
            <a:pPr lvl="1"/>
            <a:r>
              <a:rPr lang="en-US" dirty="0" smtClean="0"/>
              <a:t>Almost 500,000 observations for central London polygon for full time period</a:t>
            </a:r>
          </a:p>
          <a:p>
            <a:r>
              <a:rPr lang="en-US" dirty="0" smtClean="0"/>
              <a:t>11 variables returned by API – 4 are of primary interest: category, month, longitude, latitude</a:t>
            </a:r>
          </a:p>
          <a:p>
            <a:endParaRPr lang="en-US" dirty="0" smtClean="0"/>
          </a:p>
          <a:p>
            <a:endParaRPr lang="en-US" dirty="0" smtClean="0"/>
          </a:p>
          <a:p>
            <a:endParaRPr lang="en-US" dirty="0" smtClean="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Limitations</a:t>
            </a:r>
            <a:endParaRPr lang="en-US" dirty="0"/>
          </a:p>
        </p:txBody>
      </p:sp>
      <p:sp>
        <p:nvSpPr>
          <p:cNvPr id="3" name="Content Placeholder 2"/>
          <p:cNvSpPr>
            <a:spLocks noGrp="1"/>
          </p:cNvSpPr>
          <p:nvPr>
            <p:ph idx="1"/>
          </p:nvPr>
        </p:nvSpPr>
        <p:spPr/>
        <p:txBody>
          <a:bodyPr/>
          <a:lstStyle/>
          <a:p>
            <a:r>
              <a:rPr lang="en-US" dirty="0" err="1" smtClean="0"/>
              <a:t>Anonymisation</a:t>
            </a:r>
            <a:r>
              <a:rPr lang="en-US" dirty="0" smtClean="0"/>
              <a:t> – no day/time provided and no specific location to protect victim confidentiality</a:t>
            </a:r>
          </a:p>
          <a:p>
            <a:r>
              <a:rPr lang="en-US" dirty="0" smtClean="0"/>
              <a:t>Integration with other datasets – using initial polygon returned dataset over arbitrary area, not at borough level</a:t>
            </a:r>
          </a:p>
          <a:p>
            <a:r>
              <a:rPr lang="en-US" dirty="0" smtClean="0"/>
              <a:t>City of London not included in dataset as not policed by the Met</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1</a:t>
            </a:r>
            <a:endParaRPr lang="en-US" dirty="0"/>
          </a:p>
        </p:txBody>
      </p:sp>
      <p:sp>
        <p:nvSpPr>
          <p:cNvPr id="3" name="Content Placeholder 2"/>
          <p:cNvSpPr>
            <a:spLocks noGrp="1"/>
          </p:cNvSpPr>
          <p:nvPr>
            <p:ph idx="1"/>
          </p:nvPr>
        </p:nvSpPr>
        <p:spPr/>
        <p:txBody>
          <a:bodyPr>
            <a:normAutofit/>
          </a:bodyPr>
          <a:lstStyle/>
          <a:p>
            <a:r>
              <a:rPr lang="en-US" sz="2800" dirty="0" smtClean="0"/>
              <a:t>Loaded </a:t>
            </a:r>
            <a:r>
              <a:rPr lang="en-US" sz="2800" b="1" dirty="0" err="1" smtClean="0"/>
              <a:t>dplyr</a:t>
            </a:r>
            <a:r>
              <a:rPr lang="en-US" sz="2800" b="1" dirty="0" smtClean="0"/>
              <a:t>, </a:t>
            </a:r>
            <a:r>
              <a:rPr lang="en-US" sz="2800" b="1" dirty="0" err="1" smtClean="0"/>
              <a:t>tidyr</a:t>
            </a:r>
            <a:r>
              <a:rPr lang="en-US" sz="2800" dirty="0" smtClean="0"/>
              <a:t>and </a:t>
            </a:r>
            <a:r>
              <a:rPr lang="en-US" sz="2800" b="1" dirty="0" err="1" smtClean="0"/>
              <a:t>readr</a:t>
            </a:r>
            <a:endParaRPr lang="en-US" sz="2800" b="1" dirty="0" smtClean="0"/>
          </a:p>
          <a:p>
            <a:r>
              <a:rPr lang="en-US" sz="2800" dirty="0" smtClean="0"/>
              <a:t>Removed variables with no useful civilian data using </a:t>
            </a:r>
            <a:r>
              <a:rPr lang="en-US" sz="2800" i="1" dirty="0" smtClean="0"/>
              <a:t>select()</a:t>
            </a:r>
          </a:p>
          <a:p>
            <a:r>
              <a:rPr lang="en-US" sz="2800" i="1" dirty="0" smtClean="0"/>
              <a:t>Rename() </a:t>
            </a:r>
            <a:r>
              <a:rPr lang="en-US" sz="2800" dirty="0" smtClean="0"/>
              <a:t>category as </a:t>
            </a:r>
            <a:r>
              <a:rPr lang="en-US" sz="2800" dirty="0" err="1" smtClean="0"/>
              <a:t>crime_type</a:t>
            </a:r>
            <a:r>
              <a:rPr lang="en-US" sz="2800" dirty="0" smtClean="0"/>
              <a:t> and </a:t>
            </a:r>
            <a:r>
              <a:rPr lang="en-US" sz="2800" dirty="0" err="1" smtClean="0"/>
              <a:t>location_type</a:t>
            </a:r>
            <a:r>
              <a:rPr lang="en-US" sz="2800" dirty="0" smtClean="0"/>
              <a:t> as service</a:t>
            </a:r>
          </a:p>
          <a:p>
            <a:r>
              <a:rPr lang="en-US" sz="2800" dirty="0" smtClean="0"/>
              <a:t>Set category and </a:t>
            </a:r>
            <a:r>
              <a:rPr lang="en-US" sz="2800" dirty="0" err="1" smtClean="0"/>
              <a:t>location_type</a:t>
            </a:r>
            <a:r>
              <a:rPr lang="en-US" sz="2800" dirty="0" smtClean="0"/>
              <a:t> to factor variables using </a:t>
            </a:r>
            <a:r>
              <a:rPr lang="en-US" sz="2800" i="1" dirty="0" err="1" smtClean="0"/>
              <a:t>as.factor</a:t>
            </a:r>
            <a:r>
              <a:rPr lang="en-US" sz="2800" i="1" dirty="0" smtClean="0"/>
              <a:t>()</a:t>
            </a:r>
          </a:p>
          <a:p>
            <a:r>
              <a:rPr lang="en-US" sz="2800" dirty="0" smtClean="0"/>
              <a:t>Check for missing values using </a:t>
            </a:r>
            <a:r>
              <a:rPr lang="en-US" sz="2800" i="1" dirty="0" err="1" smtClean="0"/>
              <a:t>is.na</a:t>
            </a:r>
            <a:r>
              <a:rPr lang="en-US" sz="2800" i="1" dirty="0" smtClean="0"/>
              <a:t>()</a:t>
            </a:r>
          </a:p>
          <a:p>
            <a:r>
              <a:rPr lang="en-US" sz="2800" b="1" dirty="0" err="1" smtClean="0"/>
              <a:t>Lubridate</a:t>
            </a:r>
            <a:r>
              <a:rPr lang="en-US" sz="2800" dirty="0" smtClean="0"/>
              <a:t>package used to set </a:t>
            </a:r>
            <a:r>
              <a:rPr lang="en-US" sz="2800" i="1" dirty="0" smtClean="0"/>
              <a:t>month() </a:t>
            </a:r>
            <a:r>
              <a:rPr lang="en-US" sz="2800" dirty="0" smtClean="0"/>
              <a:t>and </a:t>
            </a:r>
            <a:r>
              <a:rPr lang="en-US" sz="2800" i="1" dirty="0" smtClean="0"/>
              <a:t>year() </a:t>
            </a:r>
            <a:r>
              <a:rPr lang="en-US" sz="2800" dirty="0" smtClean="0"/>
              <a:t>as separate variables</a:t>
            </a: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2</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Create additional data frames for analysis using </a:t>
            </a:r>
            <a:r>
              <a:rPr lang="en-US" sz="2800" i="1" dirty="0" smtClean="0"/>
              <a:t>mutate(), </a:t>
            </a:r>
            <a:r>
              <a:rPr lang="en-US" sz="2800" i="1" dirty="0" err="1" smtClean="0"/>
              <a:t>case_when</a:t>
            </a:r>
            <a:r>
              <a:rPr lang="en-US" sz="2800" i="1" dirty="0" smtClean="0"/>
              <a:t>(), </a:t>
            </a:r>
            <a:r>
              <a:rPr lang="en-US" sz="2800" i="1" dirty="0" err="1" smtClean="0"/>
              <a:t>group_by</a:t>
            </a:r>
            <a:r>
              <a:rPr lang="en-US" sz="2800" i="1" dirty="0" smtClean="0"/>
              <a:t>(), summarize() </a:t>
            </a:r>
          </a:p>
          <a:p>
            <a:pPr lvl="1"/>
            <a:r>
              <a:rPr lang="en-US" dirty="0" smtClean="0"/>
              <a:t>Monthly crime</a:t>
            </a:r>
          </a:p>
          <a:p>
            <a:pPr lvl="1"/>
            <a:r>
              <a:rPr lang="en-US" dirty="0" smtClean="0"/>
              <a:t>Annual crime </a:t>
            </a:r>
          </a:p>
          <a:p>
            <a:pPr lvl="1"/>
            <a:r>
              <a:rPr lang="en-US" dirty="0" smtClean="0"/>
              <a:t>Abbreviation of </a:t>
            </a:r>
            <a:r>
              <a:rPr lang="en-US" dirty="0" err="1" smtClean="0"/>
              <a:t>crime_type</a:t>
            </a:r>
            <a:r>
              <a:rPr lang="en-US" dirty="0" smtClean="0"/>
              <a:t> for clearer </a:t>
            </a:r>
            <a:r>
              <a:rPr lang="en-US" dirty="0" err="1" smtClean="0"/>
              <a:t>visualisatione.g</a:t>
            </a:r>
            <a:r>
              <a:rPr lang="en-US" dirty="0" smtClean="0"/>
              <a:t> Anti-social </a:t>
            </a:r>
            <a:r>
              <a:rPr lang="en-US" dirty="0" err="1" smtClean="0"/>
              <a:t>behaviour</a:t>
            </a:r>
            <a:r>
              <a:rPr lang="en-US" dirty="0" smtClean="0"/>
              <a:t> = ASB</a:t>
            </a:r>
          </a:p>
          <a:p>
            <a:pPr lvl="1"/>
            <a:r>
              <a:rPr lang="en-US" dirty="0" smtClean="0"/>
              <a:t>Seasonal crime – addition of ‘season’ variable</a:t>
            </a:r>
          </a:p>
          <a:p>
            <a:r>
              <a:rPr lang="en-US" sz="2800" dirty="0" smtClean="0"/>
              <a:t>Load</a:t>
            </a:r>
            <a:r>
              <a:rPr lang="en-US" sz="2800" b="1" dirty="0" err="1" smtClean="0"/>
              <a:t>rgdal</a:t>
            </a:r>
            <a:r>
              <a:rPr lang="en-US" sz="2800" b="1" dirty="0" smtClean="0"/>
              <a:t>, </a:t>
            </a:r>
            <a:r>
              <a:rPr lang="en-US" sz="2800" b="1" dirty="0" err="1" smtClean="0"/>
              <a:t>rgeos</a:t>
            </a:r>
            <a:r>
              <a:rPr lang="en-US" sz="2800" dirty="0" smtClean="0"/>
              <a:t>and </a:t>
            </a:r>
            <a:r>
              <a:rPr lang="en-US" sz="2800" b="1" dirty="0" smtClean="0"/>
              <a:t>sp</a:t>
            </a:r>
            <a:r>
              <a:rPr lang="en-US" sz="2800" dirty="0" smtClean="0"/>
              <a:t>. Filter borough </a:t>
            </a:r>
            <a:r>
              <a:rPr lang="en-US" sz="2800" dirty="0" err="1" smtClean="0"/>
              <a:t>shapefile</a:t>
            </a:r>
            <a:r>
              <a:rPr lang="en-US" sz="2800" dirty="0" smtClean="0"/>
              <a:t> using </a:t>
            </a:r>
            <a:r>
              <a:rPr lang="en-US" sz="2800" i="1" dirty="0" smtClean="0"/>
              <a:t>subset() and c</a:t>
            </a:r>
            <a:r>
              <a:rPr lang="en-US" sz="2800" dirty="0" smtClean="0"/>
              <a:t>onvert 2016 data to spatial points </a:t>
            </a:r>
            <a:r>
              <a:rPr lang="en-US" sz="2800" dirty="0" err="1" smtClean="0"/>
              <a:t>dataframe</a:t>
            </a:r>
            <a:r>
              <a:rPr lang="en-US" sz="2800" dirty="0" smtClean="0"/>
              <a:t>, remove all crimes outside of 12 boroughs</a:t>
            </a:r>
          </a:p>
          <a:p>
            <a:pPr lvl="1"/>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592</TotalTime>
  <Words>1108</Words>
  <Application>Microsoft Macintosh PowerPoint</Application>
  <PresentationFormat>On-screen Show (4:3)</PresentationFormat>
  <Paragraphs>117</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Solstice</vt:lpstr>
      <vt:lpstr>Temporal and Spatial Analyses of Street Crime in Inner London </vt:lpstr>
      <vt:lpstr>Problem Definition</vt:lpstr>
      <vt:lpstr>Project Aims</vt:lpstr>
      <vt:lpstr>Data Extraction</vt:lpstr>
      <vt:lpstr>Geographic and temporal extents</vt:lpstr>
      <vt:lpstr>Data Exploration</vt:lpstr>
      <vt:lpstr>Data Limitations</vt:lpstr>
      <vt:lpstr>Data Wrangling 1</vt:lpstr>
      <vt:lpstr>Data Wrangling 2</vt:lpstr>
      <vt:lpstr>Data Visualisation 1: geom_col()</vt:lpstr>
      <vt:lpstr>Data Visualisation 2: geom_area()</vt:lpstr>
      <vt:lpstr>Data Visualisation 3: geom_line()</vt:lpstr>
      <vt:lpstr>Data Visualisation 4</vt:lpstr>
      <vt:lpstr>Data Visualisation 4</vt:lpstr>
      <vt:lpstr>Crime hotspots 1</vt:lpstr>
      <vt:lpstr>Crime hotspots 2</vt:lpstr>
      <vt:lpstr>Point pattern analysis</vt:lpstr>
      <vt:lpstr>Conclusions 1</vt:lpstr>
      <vt:lpstr>Conclusions 2</vt:lpstr>
      <vt:lpstr>Recommendations</vt:lpstr>
      <vt:lpstr>Further Work</vt:lpstr>
    </vt:vector>
  </TitlesOfParts>
  <Company>Oxford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London Street Crime Analyses 2011-2017</dc:title>
  <dc:creator>Blae Quayle</dc:creator>
  <cp:lastModifiedBy>HARSHA</cp:lastModifiedBy>
  <cp:revision>6</cp:revision>
  <dcterms:created xsi:type="dcterms:W3CDTF">2017-07-20T13:06:04Z</dcterms:created>
  <dcterms:modified xsi:type="dcterms:W3CDTF">2021-05-31T16:43:13Z</dcterms:modified>
</cp:coreProperties>
</file>